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4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huggingface.co/datasets/Ritz-ai/dataset-reciclaj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56369" y="2181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Proyecto ReciclAI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41148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Curso: AI Optimizer + Certificación TensorFlow (v2025)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711634" y="6995195"/>
            <a:ext cx="20354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Rita Casiello Pose</a:t>
            </a:r>
            <a:endParaRPr lang="en-US" sz="2000" i="1" dirty="0"/>
          </a:p>
        </p:txBody>
      </p:sp>
      <p:sp>
        <p:nvSpPr>
          <p:cNvPr id="6" name="Text 3"/>
          <p:cNvSpPr/>
          <p:nvPr/>
        </p:nvSpPr>
        <p:spPr>
          <a:xfrm>
            <a:off x="7174215" y="7270433"/>
            <a:ext cx="1572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Noviembre</a:t>
            </a: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2025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90EE1-5EDF-4C3F-5CD0-FE1B42AB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1384"/>
            <a:ext cx="2157476" cy="10212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8415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Conclusión y Próximos Pasos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 resultados confirman una base sólida para el desarrollo futuro de ReciclAI. El modelo es estable y generaliza bien el problema de clasificación de residuos.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97418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Base Firme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238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entrenamiento en dos fases logró un modelo estable.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4195643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351967"/>
            <a:ext cx="3136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Buena Generalización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84238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Capacidad adecuada para clasificar residuos.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6713" y="4195643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804535"/>
            <a:ext cx="2950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Integración Android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6294953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conversión a TFLite fue exitosa, permitiendo la integración.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6713" y="5857994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97418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Expansión Futura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94953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Próximos pasos incluyen la expansión del dataset y la mejora de la aplicación.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4362" y="5857994"/>
            <a:ext cx="318968" cy="3189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C392CF6-3E2C-B04F-7418-FD8B22FC4C75}"/>
              </a:ext>
            </a:extLst>
          </p:cNvPr>
          <p:cNvSpPr/>
          <p:nvPr/>
        </p:nvSpPr>
        <p:spPr>
          <a:xfrm>
            <a:off x="12734449" y="7594899"/>
            <a:ext cx="1788375" cy="634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29464"/>
            <a:ext cx="131021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Introducción: Clasificación de </a:t>
            </a:r>
            <a:r>
              <a:rPr lang="en-US" sz="42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Residuos</a:t>
            </a:r>
            <a:r>
              <a:rPr lang="en-US" sz="4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con IA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42724" y="4702674"/>
            <a:ext cx="131021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proyecto ReciclAI desarrolla un sistema de </a:t>
            </a:r>
            <a:r>
              <a:rPr lang="en-US" sz="17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clasificación</a:t>
            </a: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residuos</a:t>
            </a: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mediante</a:t>
            </a: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 modelo entrenado con imágenes. El objetivo es indicar al usuario el contenedor correcto para cada producto a desechar.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4143" y="5965865"/>
            <a:ext cx="6441877" cy="1668185"/>
          </a:xfrm>
          <a:prstGeom prst="roundRect">
            <a:avLst>
              <a:gd name="adj" fmla="val 877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33663" y="5965865"/>
            <a:ext cx="121920" cy="1668185"/>
          </a:xfrm>
          <a:prstGeom prst="roundRect">
            <a:avLst>
              <a:gd name="adj" fmla="val 161174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1104305" y="621458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Tecnología Central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04305" y="6686669"/>
            <a:ext cx="5852993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Modelo basado en TensorFlow y EfficientNetB0.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4261" y="5965865"/>
            <a:ext cx="6441996" cy="1668185"/>
          </a:xfrm>
          <a:prstGeom prst="roundRect">
            <a:avLst>
              <a:gd name="adj" fmla="val 8770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3781" y="5965865"/>
            <a:ext cx="121920" cy="1668185"/>
          </a:xfrm>
          <a:prstGeom prst="roundRect">
            <a:avLst>
              <a:gd name="adj" fmla="val 161174"/>
            </a:avLst>
          </a:prstGeom>
          <a:solidFill>
            <a:srgbClr val="438951"/>
          </a:solidFill>
          <a:ln/>
        </p:spPr>
      </p:sp>
      <p:sp>
        <p:nvSpPr>
          <p:cNvPr id="11" name="Text 8"/>
          <p:cNvSpPr/>
          <p:nvPr/>
        </p:nvSpPr>
        <p:spPr>
          <a:xfrm>
            <a:off x="7764423" y="621458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Integración Móvil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764423" y="6686669"/>
            <a:ext cx="5853112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Conversión a TensorFlow Lite para su uso en una aplicación Android.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664F3-941F-D5E8-987C-B1AC4EF3A05F}"/>
              </a:ext>
            </a:extLst>
          </p:cNvPr>
          <p:cNvSpPr/>
          <p:nvPr/>
        </p:nvSpPr>
        <p:spPr>
          <a:xfrm>
            <a:off x="12734449" y="7643635"/>
            <a:ext cx="1788375" cy="472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763072"/>
            <a:ext cx="11723846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Fases del Proyecto: Un Enfoque Escalonado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2713" y="1865233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proyecto se estructura en cuatro fases clave para asegurar un desarrollo robusto y escalable.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2713" y="2451140"/>
            <a:ext cx="6454973" cy="645200"/>
          </a:xfrm>
          <a:prstGeom prst="roundRect">
            <a:avLst>
              <a:gd name="adj" fmla="val 480026"/>
            </a:avLst>
          </a:prstGeom>
          <a:solidFill>
            <a:srgbClr val="E8F3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8930" y="2612469"/>
            <a:ext cx="322540" cy="3225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7740" y="3311366"/>
            <a:ext cx="376582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FASE 1: Clasificación Inicial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67740" y="3776305"/>
            <a:ext cx="602492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Entrenamiento para clasificar en tres categorías: Amarillo, Azul y Verde. Se </a:t>
            </a:r>
            <a:r>
              <a:rPr lang="en-US" sz="16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agrega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una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categoría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'Gris' para </a:t>
            </a:r>
            <a:r>
              <a:rPr lang="en-US" sz="16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resultados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 baja confianza (&lt;50%).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713" y="2451140"/>
            <a:ext cx="6454973" cy="645200"/>
          </a:xfrm>
          <a:prstGeom prst="roundRect">
            <a:avLst>
              <a:gd name="adj" fmla="val 480026"/>
            </a:avLst>
          </a:prstGeom>
          <a:solidFill>
            <a:srgbClr val="E8F3E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8930" y="2612469"/>
            <a:ext cx="322540" cy="3225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37740" y="3311366"/>
            <a:ext cx="361711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FASE 2: Prototipo Android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7637740" y="3776305"/>
            <a:ext cx="602492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Desarrollo de una app prototipo en Android Studio con CameraX para captura e interfaz de usuario simple.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752713" y="4894302"/>
            <a:ext cx="6454973" cy="645200"/>
          </a:xfrm>
          <a:prstGeom prst="roundRect">
            <a:avLst>
              <a:gd name="adj" fmla="val 480026"/>
            </a:avLst>
          </a:prstGeom>
          <a:solidFill>
            <a:srgbClr val="E8F3E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8930" y="5055632"/>
            <a:ext cx="322540" cy="3225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7740" y="5754529"/>
            <a:ext cx="4096345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FASE 3: Expansión del Dataset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967740" y="6219468"/>
            <a:ext cx="6024920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Incorporación de nuevas categorías: Punto Verde, contenedores especiales (pilas, aceites) y contenedor Marrón (orgánicos).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7422713" y="4894302"/>
            <a:ext cx="6454973" cy="645200"/>
          </a:xfrm>
          <a:prstGeom prst="roundRect">
            <a:avLst>
              <a:gd name="adj" fmla="val 480026"/>
            </a:avLst>
          </a:prstGeom>
          <a:solidFill>
            <a:srgbClr val="E8F3E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8930" y="5055632"/>
            <a:ext cx="322540" cy="3225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37740" y="5754529"/>
            <a:ext cx="402086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FASE 4: UX/UI y Lanzamiento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637740" y="6219468"/>
            <a:ext cx="602492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Mejora del diseño y la experiencia de usuario para un posible lanzamiento comercial.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45264C-9B01-1494-C360-4F4EDD32DB4C}"/>
              </a:ext>
            </a:extLst>
          </p:cNvPr>
          <p:cNvSpPr/>
          <p:nvPr/>
        </p:nvSpPr>
        <p:spPr>
          <a:xfrm>
            <a:off x="12734449" y="7643635"/>
            <a:ext cx="1788375" cy="472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67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y Tecnologías Clave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76670" y="20949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dataset fue creado a partir de múltiples fuentes y procesado en Google Colab, estando disponible públicamente.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7322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Fuentes del Dataset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43843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Hugging Face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65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Freepik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6875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Pexels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109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95004" y="7478191"/>
            <a:ext cx="622019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Enlace al dataset: </a:t>
            </a:r>
            <a:r>
              <a:rPr lang="en-US" sz="200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Ritz-ai/dataset-reciclaje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856321" y="3732252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Tecnologías Utilizadas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4856321" y="437000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TensorFlow / Keras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48702" y="48200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EfficientNetB0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29670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TensorFlow Lite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48701" y="57389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Matplotlib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48700" y="61229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Hugging Face Hub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856321" y="65682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563166"/>
            <a:ext cx="10382726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Estructura</a:t>
            </a: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y </a:t>
            </a:r>
            <a:r>
              <a:rPr lang="en-US" sz="40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proceso</a:t>
            </a: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del Entrenamiento del Modelo</a:t>
            </a:r>
            <a:endParaRPr lang="en-US" sz="40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226A45B-8175-AD17-78B2-9135EC51941B}"/>
              </a:ext>
            </a:extLst>
          </p:cNvPr>
          <p:cNvSpPr/>
          <p:nvPr/>
        </p:nvSpPr>
        <p:spPr>
          <a:xfrm>
            <a:off x="716875" y="145102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 err="1">
                <a:solidFill>
                  <a:srgbClr val="3B4540"/>
                </a:solidFill>
                <a:latin typeface="Fraunces Extra Bold" pitchFamily="34" charset="0"/>
              </a:rPr>
              <a:t>Modelo</a:t>
            </a: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</a:rPr>
              <a:t> CNN – red neuronal </a:t>
            </a:r>
            <a:r>
              <a:rPr lang="en-US" sz="2650" b="1" dirty="0" err="1">
                <a:solidFill>
                  <a:srgbClr val="3B4540"/>
                </a:solidFill>
                <a:latin typeface="Fraunces Extra Bold" pitchFamily="34" charset="0"/>
              </a:rPr>
              <a:t>convolucional</a:t>
            </a:r>
            <a:endParaRPr lang="en-US" sz="265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4259FB8A-961D-F7A7-7F33-26057B7303E7}"/>
              </a:ext>
            </a:extLst>
          </p:cNvPr>
          <p:cNvSpPr/>
          <p:nvPr/>
        </p:nvSpPr>
        <p:spPr>
          <a:xfrm>
            <a:off x="716875" y="1985363"/>
            <a:ext cx="12295677" cy="776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utilizó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CNN que es un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tipo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red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diseñada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especialmente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para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procesar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imágenes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patrones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visuals 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través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convolucionales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que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recorren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 imagen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buscando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características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importantes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6E12B53A-10B1-C7AA-47E1-D2DD161D9374}"/>
              </a:ext>
            </a:extLst>
          </p:cNvPr>
          <p:cNvSpPr/>
          <p:nvPr/>
        </p:nvSpPr>
        <p:spPr>
          <a:xfrm>
            <a:off x="628781" y="299099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</a:rPr>
              <a:t>Transfer Learning – </a:t>
            </a:r>
            <a:r>
              <a:rPr lang="en-US" sz="2650" b="1" dirty="0" err="1">
                <a:solidFill>
                  <a:srgbClr val="3B4540"/>
                </a:solidFill>
                <a:latin typeface="Fraunces Extra Bold" pitchFamily="34" charset="0"/>
              </a:rPr>
              <a:t>Modelo</a:t>
            </a: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</a:rPr>
              <a:t> </a:t>
            </a:r>
            <a:r>
              <a:rPr lang="en-US" sz="2650" b="1" dirty="0" err="1">
                <a:solidFill>
                  <a:srgbClr val="3B4540"/>
                </a:solidFill>
                <a:latin typeface="Fraunces Extra Bold" pitchFamily="34" charset="0"/>
              </a:rPr>
              <a:t>preentrenado</a:t>
            </a:r>
            <a:endParaRPr lang="en-US" sz="265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D89213F9-9200-837A-54B6-D6E50D9D33AB}"/>
              </a:ext>
            </a:extLst>
          </p:cNvPr>
          <p:cNvSpPr/>
          <p:nvPr/>
        </p:nvSpPr>
        <p:spPr>
          <a:xfrm>
            <a:off x="716875" y="3504208"/>
            <a:ext cx="12295677" cy="1150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vez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entrenar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desde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cero , se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utilizó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preentrenado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EfficientNetB0, que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entrenado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millones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imagenes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y se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aprovecharon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las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primeras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que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basicas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 Esto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mejoró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 precision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que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dataset para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entrenamiento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era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pequeño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3700F411-ABA4-7D87-D4DB-B287A37CE832}"/>
              </a:ext>
            </a:extLst>
          </p:cNvPr>
          <p:cNvSpPr/>
          <p:nvPr/>
        </p:nvSpPr>
        <p:spPr>
          <a:xfrm>
            <a:off x="716875" y="474217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</a:rPr>
              <a:t>Dataset</a:t>
            </a:r>
            <a:endParaRPr lang="en-US" sz="265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89FBA41F-7EA3-AB05-06F2-3744CEFEE24E}"/>
              </a:ext>
            </a:extLst>
          </p:cNvPr>
          <p:cNvSpPr/>
          <p:nvPr/>
        </p:nvSpPr>
        <p:spPr>
          <a:xfrm>
            <a:off x="716875" y="5218017"/>
            <a:ext cx="12295677" cy="1436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dataset era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pequeño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900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imágenes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repartidas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proporcionalmente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categorias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Para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obtener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resultados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mas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precisos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porcentaje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 precision y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validación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se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optó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agregar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b="1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Augmentation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que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agrega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transformaciones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aleatorias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las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imagenes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rotadas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con zoom,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invertidas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etc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). Los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datos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fueron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preprocesados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para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adoptarlos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al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formato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EfficientNetB0.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1E03-B0E1-37C2-AD2E-B46113A0D5FF}"/>
              </a:ext>
            </a:extLst>
          </p:cNvPr>
          <p:cNvSpPr/>
          <p:nvPr/>
        </p:nvSpPr>
        <p:spPr>
          <a:xfrm>
            <a:off x="12734449" y="7643635"/>
            <a:ext cx="1788375" cy="472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570548"/>
            <a:ext cx="6061234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Transfer Learning (TL)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1133" y="1528167"/>
            <a:ext cx="769453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Transfer Learning aprovecha el conocimiento de modelos pre-entrenados, acelerando el proceso y mejorando la eficiencia.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1133" y="2423517"/>
            <a:ext cx="3743682" cy="3007162"/>
          </a:xfrm>
          <a:prstGeom prst="roundRect">
            <a:avLst>
              <a:gd name="adj" fmla="val 6198"/>
            </a:avLst>
          </a:prstGeom>
          <a:solidFill>
            <a:srgbClr val="E8F3E8"/>
          </a:solidFill>
          <a:ln/>
        </p:spPr>
      </p:sp>
      <p:sp>
        <p:nvSpPr>
          <p:cNvPr id="6" name="Shape 3"/>
          <p:cNvSpPr/>
          <p:nvPr/>
        </p:nvSpPr>
        <p:spPr>
          <a:xfrm>
            <a:off x="6418183" y="2630567"/>
            <a:ext cx="621149" cy="621149"/>
          </a:xfrm>
          <a:prstGeom prst="roundRect">
            <a:avLst>
              <a:gd name="adj" fmla="val 14719633"/>
            </a:avLst>
          </a:prstGeom>
          <a:solidFill>
            <a:srgbClr val="43895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9038" y="2801303"/>
            <a:ext cx="279440" cy="2794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18183" y="3458766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Pesos Congelados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418183" y="3906441"/>
            <a:ext cx="332958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congelaron los pesos del modelo base EfficientNetB0.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0161865" y="2423517"/>
            <a:ext cx="3743801" cy="3007162"/>
          </a:xfrm>
          <a:prstGeom prst="roundRect">
            <a:avLst>
              <a:gd name="adj" fmla="val 6198"/>
            </a:avLst>
          </a:prstGeom>
          <a:solidFill>
            <a:srgbClr val="E8F3E8"/>
          </a:solidFill>
          <a:ln/>
        </p:spPr>
      </p:sp>
      <p:sp>
        <p:nvSpPr>
          <p:cNvPr id="11" name="Shape 7"/>
          <p:cNvSpPr/>
          <p:nvPr/>
        </p:nvSpPr>
        <p:spPr>
          <a:xfrm>
            <a:off x="10368915" y="2630567"/>
            <a:ext cx="621149" cy="621149"/>
          </a:xfrm>
          <a:prstGeom prst="roundRect">
            <a:avLst>
              <a:gd name="adj" fmla="val 14719633"/>
            </a:avLst>
          </a:prstGeom>
          <a:solidFill>
            <a:srgbClr val="438951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9770" y="2801303"/>
            <a:ext cx="279440" cy="2794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8915" y="3458766"/>
            <a:ext cx="3329702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Aprovechamiento de Conocimiento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0368915" y="4229933"/>
            <a:ext cx="3329702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utiliza el conocimiento previo adquirido del entrenamiento en ImageNet.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211133" y="5637728"/>
            <a:ext cx="7694533" cy="2021205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16" name="Shape 11"/>
          <p:cNvSpPr/>
          <p:nvPr/>
        </p:nvSpPr>
        <p:spPr>
          <a:xfrm>
            <a:off x="6418183" y="5844778"/>
            <a:ext cx="621149" cy="621149"/>
          </a:xfrm>
          <a:prstGeom prst="roundRect">
            <a:avLst>
              <a:gd name="adj" fmla="val 14719633"/>
            </a:avLst>
          </a:prstGeom>
          <a:solidFill>
            <a:srgbClr val="43895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9038" y="6015514"/>
            <a:ext cx="279440" cy="2794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18183" y="6672977"/>
            <a:ext cx="299608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Entrenamiento Rápido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6418183" y="7120652"/>
            <a:ext cx="728043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Solo se entrenan las capas superiores (clasificación).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F590E2-6E76-F463-B5D6-DA816521F954}"/>
              </a:ext>
            </a:extLst>
          </p:cNvPr>
          <p:cNvSpPr/>
          <p:nvPr/>
        </p:nvSpPr>
        <p:spPr>
          <a:xfrm>
            <a:off x="12734449" y="7643635"/>
            <a:ext cx="1788375" cy="472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2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Fine-Tuning (FT)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36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Fine-Tuning permite una adaptación más precisa a las características específicas del dataset de reciclaje, optimizando la generalización.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5480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FFA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12432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4018717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21781"/>
            <a:ext cx="3365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Descongelación Parcial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1219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descongelaron parcialmente capas profundas del </a:t>
            </a:r>
            <a:r>
              <a:rPr lang="en-US" sz="17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backbone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15480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FFA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412432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4018717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721781"/>
            <a:ext cx="3191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Adaptación Específica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521219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Ajuste del aprendizaje a las características únicas del conjunto de datos de residuos.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415480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FFA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412432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4018717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Modelo Estable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521219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obtener un modelo más estable y con mejor capacidad de generalización.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83EA9B-82E3-12E1-45F1-C39FE4F146DB}"/>
              </a:ext>
            </a:extLst>
          </p:cNvPr>
          <p:cNvSpPr/>
          <p:nvPr/>
        </p:nvSpPr>
        <p:spPr>
          <a:xfrm>
            <a:off x="12734449" y="7643635"/>
            <a:ext cx="1788375" cy="472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11514892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Conversión a TensorFlow Lite para Móviles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672947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conversión del modelo a TensorFlow Lite es crucial para permitir su ejecución eficiente en dispositivos móviles Android.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3545" y="2442924"/>
            <a:ext cx="767857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Optimización de Rendimiento: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 generaron versiones cuantizadas y FP16.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3545" y="3196828"/>
            <a:ext cx="767857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Ejecución en Dispositivo: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Permite que el modelo se ejecute directamente en el móvil sin depender de la nube.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3545" y="3950732"/>
            <a:ext cx="767857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Resultado Exitoso: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 conversión se completó con éxito, asegurando la viabilidad de la aplicación.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142" y="2490668"/>
            <a:ext cx="4946213" cy="4946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324046-E2A6-99A9-3958-3491CE2ED6C1}"/>
              </a:ext>
            </a:extLst>
          </p:cNvPr>
          <p:cNvSpPr/>
          <p:nvPr/>
        </p:nvSpPr>
        <p:spPr>
          <a:xfrm>
            <a:off x="12734449" y="7643635"/>
            <a:ext cx="1788375" cy="472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858"/>
            <a:ext cx="109174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Resultados y Repositorio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3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modelo demostró un rendimiento prometedor, superando el 90% de precisión en la validación de la FASE 1.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4666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90%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2305526" y="4076462"/>
            <a:ext cx="3356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Precisión de Validación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6688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Precisión superior en el conjunto de validación para la FASE 1.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044666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8834438" y="4076462"/>
            <a:ext cx="3624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Etapas de Entrenamiento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456688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Estrategia de Transfer Learning y Fine-Tuning.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651986" y="5563003"/>
            <a:ext cx="13042821" cy="1530787"/>
          </a:xfrm>
          <a:prstGeom prst="roundRect">
            <a:avLst>
              <a:gd name="adj" fmla="val 13336"/>
            </a:avLst>
          </a:prstGeom>
          <a:solidFill>
            <a:srgbClr val="CCE6D1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876687"/>
            <a:ext cx="283488" cy="226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530906" y="583132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repositorio contiene el modelo entrenado, gráficos, versiones TFLite y documentación relevante.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275754" y="641445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GitHub:</a:t>
            </a:r>
            <a:r>
              <a:rPr lang="en-US" sz="2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Rituzka/proyecto_reciclAI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E847-0D90-B3D0-47B3-CAF4DEA205D2}"/>
              </a:ext>
            </a:extLst>
          </p:cNvPr>
          <p:cNvSpPr/>
          <p:nvPr/>
        </p:nvSpPr>
        <p:spPr>
          <a:xfrm>
            <a:off x="12734449" y="7643635"/>
            <a:ext cx="1788375" cy="472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784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Nobile</vt:lpstr>
      <vt:lpstr>Arial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Rita Casiello Pose</dc:creator>
  <cp:lastModifiedBy>Rita Casiello Pose</cp:lastModifiedBy>
  <cp:revision>3</cp:revision>
  <dcterms:created xsi:type="dcterms:W3CDTF">2025-11-02T17:42:58Z</dcterms:created>
  <dcterms:modified xsi:type="dcterms:W3CDTF">2025-11-02T18:50:01Z</dcterms:modified>
</cp:coreProperties>
</file>